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4"/>
  </p:sldMasterIdLst>
  <p:notesMasterIdLst>
    <p:notesMasterId r:id="rId12"/>
  </p:notesMasterIdLst>
  <p:handoutMasterIdLst>
    <p:handoutMasterId r:id="rId13"/>
  </p:handoutMasterIdLst>
  <p:sldIdLst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D19986-1CE6-F225-94C7-9D9CBEBB8797}" v="14" dt="2026-09-16T15:25:44.838"/>
    <p1510:client id="{ACBE00FA-55E0-4513-86F9-6C833C7EA1B9}" v="4" dt="2026-09-16T10:42:03.146"/>
    <p1510:client id="{C1BB12E2-5FDC-4BFA-AD34-43E89F34C73D}" v="3664" dt="2026-09-16T15:43:13.5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13BA3B8-81DF-6F6E-F230-76E1F5E3F5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393B0-6571-ED58-7170-F4B69D0C1F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BA6A5-E9CA-4A41-8650-F0EEC4B58626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B5F61D-6AF3-68DE-1197-8E2161E0DB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7997A5-1BB3-DA05-E623-C3B0B360B53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2FFA5-B9AF-45CC-98FF-B1171AE66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573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423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C597C857-507F-F940-B802-895934EB0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60000"/>
            <a:ext cx="6192000" cy="3960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8D11A1B-AB0F-C47E-C9C2-4456E816EA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000" y="900000"/>
            <a:ext cx="9900000" cy="28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652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99E50F-9D70-6484-A9A0-6B0EB994A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60000"/>
            <a:ext cx="91800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E1365-24DE-FB1F-1F56-E8A6986AF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900000"/>
            <a:ext cx="10440000" cy="28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9C516DA-8FE3-7525-CC22-7B7C867B0B45}"/>
              </a:ext>
            </a:extLst>
          </p:cNvPr>
          <p:cNvSpPr/>
          <p:nvPr userDrawn="1"/>
        </p:nvSpPr>
        <p:spPr>
          <a:xfrm>
            <a:off x="6827520" y="6510528"/>
            <a:ext cx="5133663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7A868E"/>
                </a:solidFill>
                <a:latin typeface="+mn-lt"/>
                <a:ea typeface="Aptos" pitchFamily="34" charset="-122"/>
                <a:cs typeface="Aptos" pitchFamily="34" charset="-120"/>
              </a:rPr>
              <a:t>FICTIONAL PROJECT — all project names, organisations, figures and commitments are illustrative</a:t>
            </a:r>
            <a:endParaRPr lang="en-US" sz="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73862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8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8A8AA-6993-EEDC-166A-DA7FD6441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/>
              <a:t>Eligibility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00DD6-3FE8-FB3D-6B29-CA62671182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Example: make the eligibility case easy to verify, with clear status, dates, rights and route to market.​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1394A4-E762-A9A1-EEB2-27617EDCC020}"/>
              </a:ext>
            </a:extLst>
          </p:cNvPr>
          <p:cNvSpPr/>
          <p:nvPr/>
        </p:nvSpPr>
        <p:spPr>
          <a:xfrm>
            <a:off x="432000" y="1397384"/>
            <a:ext cx="3672000" cy="1260309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bg1"/>
                </a:solidFill>
              </a:rPr>
              <a:t>PROJECT AND APPLICANT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bg1"/>
                </a:solidFill>
              </a:rPr>
              <a:t>Bristol.com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bg1"/>
                </a:solidFill>
              </a:rPr>
              <a:t>Bristol Screen Ltd.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bg1"/>
                </a:solidFill>
              </a:rPr>
              <a:t>Production route (illustrative)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FDDCE0-BD3B-3508-48AF-6FA2BA419217}"/>
              </a:ext>
            </a:extLst>
          </p:cNvPr>
          <p:cNvSpPr/>
          <p:nvPr/>
        </p:nvSpPr>
        <p:spPr>
          <a:xfrm>
            <a:off x="4260200" y="1397384"/>
            <a:ext cx="3672000" cy="1738800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CURRENT STAGE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Financing / pre-production.​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Final screenplay, director and producer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are attached. A draft budget, schedule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and initial location plan are complete. Casting and supplier procurement are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in progress.​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2820A6-441A-400B-4370-5DFBFD7E4DC7}"/>
              </a:ext>
            </a:extLst>
          </p:cNvPr>
          <p:cNvSpPr/>
          <p:nvPr/>
        </p:nvSpPr>
        <p:spPr>
          <a:xfrm>
            <a:off x="8088000" y="1397384"/>
            <a:ext cx="3672000" cy="1521919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PRODUCTION TIMETABLE​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Prep: January–February 2027​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Principal photography: March–April 2027​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Post-production: May–August 2027​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Delivery: September 2027​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C1EAF3-64A4-EAFD-9C51-F5A95229573B}"/>
              </a:ext>
            </a:extLst>
          </p:cNvPr>
          <p:cNvSpPr/>
          <p:nvPr/>
        </p:nvSpPr>
        <p:spPr>
          <a:xfrm>
            <a:off x="432000" y="2800800"/>
            <a:ext cx="3672000" cy="1660418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COMPANY AND WEST OF ENGLAND CONNECTION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Independent production company trading from Bristol since 2023. The producer and line producer are regionally based, and the project has been developed with a West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of England production plan from the outset.​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4B5BA2-5949-805F-7348-0DC219469A76}"/>
              </a:ext>
            </a:extLst>
          </p:cNvPr>
          <p:cNvSpPr/>
          <p:nvPr/>
        </p:nvSpPr>
        <p:spPr>
          <a:xfrm>
            <a:off x="4260200" y="3279600"/>
            <a:ext cx="3672000" cy="1475752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ROUTE TO MARKET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Illustrative UK &amp; Ireland distributor letter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of intent, with proposed theatrical / event release followed by subscription platform windows. International sales conversations are under way.​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C59F633-B3B7-CAF4-4532-C3CAA1804249}"/>
              </a:ext>
            </a:extLst>
          </p:cNvPr>
          <p:cNvSpPr/>
          <p:nvPr/>
        </p:nvSpPr>
        <p:spPr>
          <a:xfrm>
            <a:off x="431800" y="4604325"/>
            <a:ext cx="3672000" cy="1475752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RIGHTS POSITION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Original screenplay by Michael. Bristol Screen Ltd. holds an executed writer agreement and the exclusive rights required to develop, finance and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produce the feature.​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F405AE2-5DF9-50D4-952A-3BE54D385CB2}"/>
              </a:ext>
            </a:extLst>
          </p:cNvPr>
          <p:cNvSpPr/>
          <p:nvPr/>
        </p:nvSpPr>
        <p:spPr>
          <a:xfrm>
            <a:off x="8088000" y="3063600"/>
            <a:ext cx="3672000" cy="1660418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COMMERCIAL DISTRIBUTION</a:t>
            </a:r>
          </a:p>
          <a:p>
            <a:pPr>
              <a:spcAft>
                <a:spcPts val="600"/>
              </a:spcAft>
            </a:pPr>
            <a:r>
              <a:rPr lang="en-GB" sz="1200" dirty="0">
                <a:solidFill>
                  <a:schemeClr val="tx2">
                    <a:lumMod val="50000"/>
                  </a:schemeClr>
                </a:solidFill>
              </a:rPr>
              <a:t>A character-led comedy drama </a:t>
            </a:r>
            <a:br>
              <a:rPr lang="en-GB" sz="12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 dirty="0">
                <a:solidFill>
                  <a:schemeClr val="tx2">
                    <a:lumMod val="50000"/>
                  </a:schemeClr>
                </a:solidFill>
              </a:rPr>
              <a:t>designed for UK audiences and international English-language markets. Market evidence includes an illustrative distributor LOI and sales estimates from </a:t>
            </a:r>
            <a:br>
              <a:rPr lang="en-GB" sz="12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 dirty="0">
                <a:solidFill>
                  <a:schemeClr val="tx2">
                    <a:lumMod val="50000"/>
                  </a:schemeClr>
                </a:solidFill>
              </a:rPr>
              <a:t>a fictional sales agent.​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3DEDD10-F9BC-00FF-6595-9232F07B7E6B}"/>
              </a:ext>
            </a:extLst>
          </p:cNvPr>
          <p:cNvSpPr/>
          <p:nvPr/>
        </p:nvSpPr>
        <p:spPr>
          <a:xfrm>
            <a:off x="4260200" y="4867433"/>
            <a:ext cx="7499800" cy="1212643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ELIGIBILITY CONFIRMATION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No principal photography or other production activity that would make the project ineligible has commenced. Activity to date is limited to development, financing, recce work and permitted pre-production planning.</a:t>
            </a:r>
          </a:p>
        </p:txBody>
      </p:sp>
      <p:sp>
        <p:nvSpPr>
          <p:cNvPr id="41" name="Shape 4">
            <a:extLst>
              <a:ext uri="{FF2B5EF4-FFF2-40B4-BE49-F238E27FC236}">
                <a16:creationId xmlns:a16="http://schemas.microsoft.com/office/drawing/2014/main" id="{46B647C1-69C2-19BB-6630-0020F37FAA7C}"/>
              </a:ext>
            </a:extLst>
          </p:cNvPr>
          <p:cNvSpPr/>
          <p:nvPr/>
        </p:nvSpPr>
        <p:spPr>
          <a:xfrm>
            <a:off x="6761272" y="372329"/>
            <a:ext cx="4998728" cy="3713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0160">
            <a:noFill/>
            <a:prstDash val="solid"/>
          </a:ln>
        </p:spPr>
        <p:txBody>
          <a:bodyPr wrap="square" tIns="108000" bIns="72000" anchor="ctr">
            <a:spAutoFit/>
          </a:bodyPr>
          <a:lstStyle/>
          <a:p>
            <a:pPr algn="r"/>
            <a:r>
              <a:rPr lang="en-GB" sz="1000">
                <a:solidFill>
                  <a:schemeClr val="tx2">
                    <a:lumMod val="50000"/>
                  </a:schemeClr>
                </a:solidFill>
              </a:rPr>
              <a:t>A strong answer is factual, specific and consistent with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72979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C9801-E6D8-FCB5-2463-197AB4258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2CB3A-ED65-02B2-E56F-CF447443E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60000"/>
            <a:ext cx="6192000" cy="396000"/>
          </a:xfrm>
        </p:spPr>
        <p:txBody>
          <a:bodyPr anchor="ctr"/>
          <a:lstStyle/>
          <a:p>
            <a:r>
              <a:rPr lang="en-GB"/>
              <a:t>The production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90024-EF2A-0897-EFBC-D3F8434416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000" y="900000"/>
            <a:ext cx="9900000" cy="288000"/>
          </a:xfrm>
        </p:spPr>
        <p:txBody>
          <a:bodyPr/>
          <a:lstStyle/>
          <a:p>
            <a:r>
              <a:rPr lang="en-GB"/>
              <a:t>Example: combine a strong identity, a concise creative proposition and a credible audience case.​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32DA46-3506-1690-AAEF-F2EA948C9172}"/>
              </a:ext>
            </a:extLst>
          </p:cNvPr>
          <p:cNvSpPr/>
          <p:nvPr/>
        </p:nvSpPr>
        <p:spPr>
          <a:xfrm>
            <a:off x="432000" y="1397384"/>
            <a:ext cx="3672000" cy="798644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bg1"/>
                </a:solidFill>
              </a:rPr>
              <a:t>A FICTIONAL FEATURE FILM</a:t>
            </a:r>
          </a:p>
          <a:p>
            <a:pPr>
              <a:spcAft>
                <a:spcPts val="600"/>
              </a:spcAft>
            </a:pPr>
            <a:r>
              <a:rPr lang="en-GB" sz="1600" b="1">
                <a:solidFill>
                  <a:schemeClr val="bg1"/>
                </a:solidFill>
              </a:rPr>
              <a:t>Grallace and Wromit</a:t>
            </a:r>
            <a:endParaRPr lang="en-GB" sz="160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F08025-070D-EAD7-8DF6-C7631238E874}"/>
              </a:ext>
            </a:extLst>
          </p:cNvPr>
          <p:cNvSpPr/>
          <p:nvPr/>
        </p:nvSpPr>
        <p:spPr>
          <a:xfrm>
            <a:off x="4260199" y="1397384"/>
            <a:ext cx="7499801" cy="921754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STORY AND CREATIVE AMBITION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Grallace and Wromit must navigate complex digital processes to gain financial support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for their pioneering feature film.</a:t>
            </a:r>
          </a:p>
        </p:txBody>
      </p:sp>
      <p:sp>
        <p:nvSpPr>
          <p:cNvPr id="41" name="Shape 4">
            <a:extLst>
              <a:ext uri="{FF2B5EF4-FFF2-40B4-BE49-F238E27FC236}">
                <a16:creationId xmlns:a16="http://schemas.microsoft.com/office/drawing/2014/main" id="{48D75987-DA78-933C-F4BA-AC205ECEDB84}"/>
              </a:ext>
            </a:extLst>
          </p:cNvPr>
          <p:cNvSpPr/>
          <p:nvPr/>
        </p:nvSpPr>
        <p:spPr>
          <a:xfrm>
            <a:off x="7495953" y="372565"/>
            <a:ext cx="4264047" cy="3713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0160">
            <a:noFill/>
            <a:prstDash val="solid"/>
          </a:ln>
        </p:spPr>
        <p:txBody>
          <a:bodyPr wrap="square" tIns="108000" bIns="72000" anchor="ctr">
            <a:spAutoFit/>
          </a:bodyPr>
          <a:lstStyle/>
          <a:p>
            <a:pPr algn="r"/>
            <a:r>
              <a:rPr lang="en-GB" sz="1000">
                <a:solidFill>
                  <a:schemeClr val="tx2">
                    <a:lumMod val="50000"/>
                  </a:schemeClr>
                </a:solidFill>
              </a:rPr>
              <a:t>Prove the project has a clear audience and production identity.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BE6943-B367-6ED1-24D9-DF419EE732AB}"/>
              </a:ext>
            </a:extLst>
          </p:cNvPr>
          <p:cNvSpPr/>
          <p:nvPr/>
        </p:nvSpPr>
        <p:spPr>
          <a:xfrm>
            <a:off x="4260199" y="2464632"/>
            <a:ext cx="7499801" cy="921754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CREATIVE APPROACH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Naturalistic performances, location-led cinematography and a restrained score.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Practical marine sequences are prioritised over VFX wherever safe and achievable.​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CAFA5A-2305-7333-B47A-70B19DC18C50}"/>
              </a:ext>
            </a:extLst>
          </p:cNvPr>
          <p:cNvSpPr/>
          <p:nvPr/>
        </p:nvSpPr>
        <p:spPr>
          <a:xfrm>
            <a:off x="432000" y="3452228"/>
            <a:ext cx="3672000" cy="7986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FORMAT</a:t>
            </a:r>
          </a:p>
          <a:p>
            <a:pPr>
              <a:spcAft>
                <a:spcPts val="600"/>
              </a:spcAft>
            </a:pPr>
            <a:r>
              <a:rPr lang="en-GB" sz="1600">
                <a:solidFill>
                  <a:schemeClr val="tx2">
                    <a:lumMod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100-minute feature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D49760-1882-ED7D-74BA-4AAEE3BE5E01}"/>
              </a:ext>
            </a:extLst>
          </p:cNvPr>
          <p:cNvSpPr/>
          <p:nvPr/>
        </p:nvSpPr>
        <p:spPr>
          <a:xfrm>
            <a:off x="432000" y="4387317"/>
            <a:ext cx="3672000" cy="7986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GENRE</a:t>
            </a:r>
          </a:p>
          <a:p>
            <a:pPr>
              <a:spcAft>
                <a:spcPts val="600"/>
              </a:spcAft>
            </a:pPr>
            <a:r>
              <a:rPr lang="en-GB" sz="1600">
                <a:solidFill>
                  <a:schemeClr val="tx2">
                    <a:lumMod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Comedy drama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BC2609-AD58-386B-AAE3-E586EDE9E949}"/>
              </a:ext>
            </a:extLst>
          </p:cNvPr>
          <p:cNvSpPr/>
          <p:nvPr/>
        </p:nvSpPr>
        <p:spPr>
          <a:xfrm>
            <a:off x="432000" y="5322404"/>
            <a:ext cx="3672000" cy="7986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INTENDED AUDIENCE</a:t>
            </a:r>
          </a:p>
          <a:p>
            <a:pPr>
              <a:spcAft>
                <a:spcPts val="600"/>
              </a:spcAft>
            </a:pPr>
            <a:r>
              <a:rPr lang="en-GB" sz="1600">
                <a:solidFill>
                  <a:schemeClr val="tx2">
                    <a:lumMod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25-24 / UK and INTL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7B9ACC-0EAA-1145-3B94-F629AB1F54BB}"/>
              </a:ext>
            </a:extLst>
          </p:cNvPr>
          <p:cNvSpPr/>
          <p:nvPr/>
        </p:nvSpPr>
        <p:spPr>
          <a:xfrm>
            <a:off x="432000" y="2332473"/>
            <a:ext cx="3672000" cy="9833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LOGLINE / CONCEPT</a:t>
            </a:r>
          </a:p>
          <a:p>
            <a:pPr>
              <a:spcAft>
                <a:spcPts val="600"/>
              </a:spcAft>
            </a:pPr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Grallace and Wromit apply </a:t>
            </a:r>
            <a:br>
              <a:rPr lang="en-GB" sz="1400">
                <a:solidFill>
                  <a:schemeClr val="tx2">
                    <a:lumMod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for arts funding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CAAD30-C402-5EAB-AD75-51EDA35EF69C}"/>
              </a:ext>
            </a:extLst>
          </p:cNvPr>
          <p:cNvSpPr/>
          <p:nvPr/>
        </p:nvSpPr>
        <p:spPr>
          <a:xfrm>
            <a:off x="4260199" y="3531880"/>
            <a:ext cx="3667922" cy="1521919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KEY TEAM / CAST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Michael — Writer / Director​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Michael — Producer​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Michael — Line Producer​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Lead cast — in discussion​​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80E499-C1D7-6A0D-F37A-6E743A5732B1}"/>
              </a:ext>
            </a:extLst>
          </p:cNvPr>
          <p:cNvSpPr/>
          <p:nvPr/>
        </p:nvSpPr>
        <p:spPr>
          <a:xfrm>
            <a:off x="8160000" y="3531880"/>
            <a:ext cx="3600000" cy="1291086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COMMERCIAL PROPOSITION</a:t>
            </a:r>
          </a:p>
          <a:p>
            <a:pPr>
              <a:spcAft>
                <a:spcPts val="600"/>
              </a:spcAft>
            </a:pPr>
            <a:r>
              <a:rPr lang="en-GB" sz="1200" dirty="0">
                <a:solidFill>
                  <a:schemeClr val="tx2">
                    <a:lumMod val="50000"/>
                  </a:schemeClr>
                </a:solidFill>
              </a:rPr>
              <a:t>​​Illustrative distributor and sales </a:t>
            </a:r>
            <a:br>
              <a:rPr lang="en-GB" sz="12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 dirty="0">
                <a:solidFill>
                  <a:schemeClr val="tx2">
                    <a:lumMod val="50000"/>
                  </a:schemeClr>
                </a:solidFill>
              </a:rPr>
              <a:t>estimates support a festival-led launch, selective theatrical release and subsequent digital windows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EEC068A-5FB0-A3EE-7E84-F51540B445B2}"/>
              </a:ext>
            </a:extLst>
          </p:cNvPr>
          <p:cNvSpPr/>
          <p:nvPr/>
        </p:nvSpPr>
        <p:spPr>
          <a:xfrm>
            <a:off x="4258160" y="5199294"/>
            <a:ext cx="7501840" cy="921754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DISTINCTIVE HOOK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A contained mystery with a recognisable regional setting, emotional stakes and strong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visual identity.​</a:t>
            </a:r>
          </a:p>
        </p:txBody>
      </p:sp>
    </p:spTree>
    <p:extLst>
      <p:ext uri="{BB962C8B-B14F-4D97-AF65-F5344CB8AC3E}">
        <p14:creationId xmlns:p14="http://schemas.microsoft.com/office/powerpoint/2010/main" val="741049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DAA18-1832-6354-87CE-A5680BD42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numbers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3FF63-74B6-4D2A-4F22-97E7E6CA4D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300"/>
              <a:t>Example: use a small number of internally consistent figures and show exactly how the remaining finance will close.</a:t>
            </a:r>
            <a:r>
              <a:rPr lang="en-GB" sz="1300"/>
              <a:t>​</a:t>
            </a: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65DA6340-4769-54B6-8DBD-7E7139C80B4C}"/>
              </a:ext>
            </a:extLst>
          </p:cNvPr>
          <p:cNvSpPr/>
          <p:nvPr/>
        </p:nvSpPr>
        <p:spPr>
          <a:xfrm>
            <a:off x="5434023" y="372565"/>
            <a:ext cx="6325977" cy="38343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0160">
            <a:noFill/>
            <a:prstDash val="solid"/>
          </a:ln>
        </p:spPr>
        <p:txBody>
          <a:bodyPr wrap="square" tIns="108000" bIns="72000" anchor="ctr">
            <a:spAutoFit/>
          </a:bodyPr>
          <a:lstStyle/>
          <a:p>
            <a:pPr algn="r"/>
            <a:r>
              <a:rPr lang="en-GB" sz="1000">
                <a:solidFill>
                  <a:schemeClr val="tx2">
                    <a:lumMod val="50000"/>
                  </a:schemeClr>
                </a:solidFill>
              </a:rPr>
              <a:t>Applicants should use their actual finance status and identify supporting evidence separately.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F7968E-1823-F752-3F1D-16A1CDC351FE}"/>
              </a:ext>
            </a:extLst>
          </p:cNvPr>
          <p:cNvSpPr/>
          <p:nvPr/>
        </p:nvSpPr>
        <p:spPr>
          <a:xfrm>
            <a:off x="432000" y="1397384"/>
            <a:ext cx="2628000" cy="7678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TOTAL PRODUCTION BUDGET</a:t>
            </a:r>
          </a:p>
          <a:p>
            <a:pPr>
              <a:spcAft>
                <a:spcPts val="600"/>
              </a:spcAft>
            </a:pPr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£2,000,000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3C8215-C809-130B-F48C-A59526FB5819}"/>
              </a:ext>
            </a:extLst>
          </p:cNvPr>
          <p:cNvSpPr/>
          <p:nvPr/>
        </p:nvSpPr>
        <p:spPr>
          <a:xfrm>
            <a:off x="3332000" y="1397384"/>
            <a:ext cx="2628000" cy="7678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FUND REQUEST</a:t>
            </a:r>
          </a:p>
          <a:p>
            <a:pPr>
              <a:spcAft>
                <a:spcPts val="600"/>
              </a:spcAft>
            </a:pPr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£250,000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0AAFFA-77A0-9A0B-36F5-CD3DEC310203}"/>
              </a:ext>
            </a:extLst>
          </p:cNvPr>
          <p:cNvSpPr/>
          <p:nvPr/>
        </p:nvSpPr>
        <p:spPr>
          <a:xfrm>
            <a:off x="9132000" y="1397384"/>
            <a:ext cx="2628000" cy="7678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EST WEST OF ENGLAND SPEND</a:t>
            </a:r>
          </a:p>
          <a:p>
            <a:pPr>
              <a:spcAft>
                <a:spcPts val="600"/>
              </a:spcAft>
            </a:pPr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£1,200,000 / 60%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63420D-7B69-A187-6755-39B1F580B2A1}"/>
              </a:ext>
            </a:extLst>
          </p:cNvPr>
          <p:cNvSpPr/>
          <p:nvPr/>
        </p:nvSpPr>
        <p:spPr>
          <a:xfrm>
            <a:off x="6232000" y="1397384"/>
            <a:ext cx="2628000" cy="7678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FUND % OF BUDGET</a:t>
            </a:r>
          </a:p>
          <a:p>
            <a:pPr>
              <a:spcAft>
                <a:spcPts val="600"/>
              </a:spcAft>
            </a:pPr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12.5%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6EBD76A-2877-4EFB-1AE3-BE6C2BE6AC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414216"/>
              </p:ext>
            </p:extLst>
          </p:nvPr>
        </p:nvGraphicFramePr>
        <p:xfrm>
          <a:off x="432000" y="2332114"/>
          <a:ext cx="7289600" cy="2831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20871">
                  <a:extLst>
                    <a:ext uri="{9D8B030D-6E8A-4147-A177-3AD203B41FA5}">
                      <a16:colId xmlns:a16="http://schemas.microsoft.com/office/drawing/2014/main" val="3636124224"/>
                    </a:ext>
                  </a:extLst>
                </a:gridCol>
                <a:gridCol w="1354582">
                  <a:extLst>
                    <a:ext uri="{9D8B030D-6E8A-4147-A177-3AD203B41FA5}">
                      <a16:colId xmlns:a16="http://schemas.microsoft.com/office/drawing/2014/main" val="1625213700"/>
                    </a:ext>
                  </a:extLst>
                </a:gridCol>
                <a:gridCol w="3714147">
                  <a:extLst>
                    <a:ext uri="{9D8B030D-6E8A-4147-A177-3AD203B41FA5}">
                      <a16:colId xmlns:a16="http://schemas.microsoft.com/office/drawing/2014/main" val="3452380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Item</a:t>
                      </a:r>
                    </a:p>
                  </a:txBody>
                  <a:tcPr marL="90000" marR="90000" marT="144000" marB="144000"/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Amount</a:t>
                      </a:r>
                    </a:p>
                  </a:txBody>
                  <a:tcPr marL="90000" marR="90000" marT="144000" marB="144000"/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Source / note</a:t>
                      </a:r>
                    </a:p>
                  </a:txBody>
                  <a:tcPr marL="90000" marR="90000" marT="144000" marB="144000"/>
                </a:tc>
                <a:extLst>
                  <a:ext uri="{0D108BD9-81ED-4DB2-BD59-A6C34878D82A}">
                    <a16:rowId xmlns:a16="http://schemas.microsoft.com/office/drawing/2014/main" val="500258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Finance already secured</a:t>
                      </a:r>
                    </a:p>
                  </a:txBody>
                  <a:tcPr marL="90000" marR="90000" marT="144000" marB="1440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£1,300,000</a:t>
                      </a:r>
                    </a:p>
                  </a:txBody>
                  <a:tcPr marL="90000" marR="90000" marT="144000" marB="1440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Producer / private equity, distributor MG </a:t>
                      </a:r>
                      <a:br>
                        <a:rPr lang="en-GB" sz="12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</a:br>
                      <a:r>
                        <a:rPr lang="en-GB" sz="12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and initial presale</a:t>
                      </a:r>
                    </a:p>
                  </a:txBody>
                  <a:tcPr marL="90000" marR="90000" marT="144000" marB="14400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036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Finance still to secure</a:t>
                      </a:r>
                    </a:p>
                  </a:txBody>
                  <a:tcPr marL="90000" marR="90000" marT="144000" marB="1440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£700,000</a:t>
                      </a:r>
                    </a:p>
                  </a:txBody>
                  <a:tcPr marL="90000" marR="90000" marT="144000" marB="1440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Fund request, second investor and </a:t>
                      </a:r>
                      <a:br>
                        <a:rPr lang="en-GB" sz="12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</a:br>
                      <a:r>
                        <a:rPr lang="en-GB" sz="12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final presales</a:t>
                      </a:r>
                    </a:p>
                  </a:txBody>
                  <a:tcPr marL="90000" marR="90000" marT="144000" marB="14400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968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Current finance gap</a:t>
                      </a:r>
                    </a:p>
                  </a:txBody>
                  <a:tcPr marL="90000" marR="90000" marT="144000" marB="1440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£700,000</a:t>
                      </a:r>
                    </a:p>
                  </a:txBody>
                  <a:tcPr marL="90000" marR="90000" marT="144000" marB="14400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Targeted to close before final greenlight </a:t>
                      </a:r>
                      <a:br>
                        <a:rPr lang="en-GB" sz="12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</a:br>
                      <a:r>
                        <a:rPr lang="en-GB" sz="12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in December 2026</a:t>
                      </a:r>
                    </a:p>
                  </a:txBody>
                  <a:tcPr marL="90000" marR="90000" marT="108000" marB="10800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856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90000" marR="90000" marT="144000" marB="144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£2,000,000</a:t>
                      </a:r>
                    </a:p>
                  </a:txBody>
                  <a:tcPr marL="90000" marR="90000" marT="144000" marB="14400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Equals total production budget</a:t>
                      </a:r>
                    </a:p>
                  </a:txBody>
                  <a:tcPr marL="90000" marR="90000" marT="144000" marB="14400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610026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B0B05DD2-00AB-155E-9A00-89BCD16A6D4C}"/>
              </a:ext>
            </a:extLst>
          </p:cNvPr>
          <p:cNvSpPr/>
          <p:nvPr/>
        </p:nvSpPr>
        <p:spPr>
          <a:xfrm>
            <a:off x="7899400" y="2332114"/>
            <a:ext cx="3860600" cy="1260309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HEADLINE DATES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Prep: Jan–Feb 2027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Principal photography: Mar–Apr 2027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Delivery: Sep 2027​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148E9F-2AD8-9764-7599-DF811CD86BB0}"/>
              </a:ext>
            </a:extLst>
          </p:cNvPr>
          <p:cNvSpPr/>
          <p:nvPr/>
        </p:nvSpPr>
        <p:spPr>
          <a:xfrm>
            <a:off x="7899400" y="3759287"/>
            <a:ext cx="3860600" cy="1260309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SUPPORTING DOCUMENTS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Fictional distributor letter of intent​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Fictional sales estimates / letter of interest​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Illustrative lead investor term sheet​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56157D-CDC7-1FE8-E15F-8485B0F9DDE5}"/>
              </a:ext>
            </a:extLst>
          </p:cNvPr>
          <p:cNvSpPr/>
          <p:nvPr/>
        </p:nvSpPr>
        <p:spPr>
          <a:xfrm>
            <a:off x="432000" y="5330018"/>
            <a:ext cx="11328000" cy="921754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ROUTE TO FULL FINANCING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​​The remaining £700,000 is planned as £250,000 Regional Production Fund investment, £300,000 from a second private investor currently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in diligence, and £150,000 in final international presales. The project will not greenlight until the finance plan is fully contracted.​</a:t>
            </a:r>
          </a:p>
        </p:txBody>
      </p:sp>
    </p:spTree>
    <p:extLst>
      <p:ext uri="{BB962C8B-B14F-4D97-AF65-F5344CB8AC3E}">
        <p14:creationId xmlns:p14="http://schemas.microsoft.com/office/powerpoint/2010/main" val="2194320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19394-8A71-5D8B-8402-813EB7690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Regionality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F76C2-A2F0-7678-E724-2F48FF7672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Example: show the geography, spend, suppliers and additional activity that the fund would unlock.</a:t>
            </a: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BB8453A4-BF22-20F2-F131-C59062E24259}"/>
              </a:ext>
            </a:extLst>
          </p:cNvPr>
          <p:cNvSpPr/>
          <p:nvPr/>
        </p:nvSpPr>
        <p:spPr>
          <a:xfrm>
            <a:off x="4857926" y="378606"/>
            <a:ext cx="6944044" cy="3713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0160">
            <a:noFill/>
            <a:prstDash val="solid"/>
          </a:ln>
        </p:spPr>
        <p:txBody>
          <a:bodyPr wrap="square" tIns="108000" bIns="72000" anchor="ctr">
            <a:spAutoFit/>
          </a:bodyPr>
          <a:lstStyle/>
          <a:p>
            <a:pPr algn="r"/>
            <a:r>
              <a:rPr lang="en-GB" sz="1000">
                <a:solidFill>
                  <a:schemeClr val="tx2">
                    <a:lumMod val="50000"/>
                  </a:schemeClr>
                </a:solidFill>
              </a:rPr>
              <a:t>Regionality is stronger when the spend figure is tied to named activity rather than presented in isolation.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6B005A-0AC0-A871-4284-2DA61F6E35EA}"/>
              </a:ext>
            </a:extLst>
          </p:cNvPr>
          <p:cNvSpPr/>
          <p:nvPr/>
        </p:nvSpPr>
        <p:spPr>
          <a:xfrm>
            <a:off x="3870240" y="1286738"/>
            <a:ext cx="2520000" cy="1214142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100" b="1">
                <a:solidFill>
                  <a:schemeClr val="tx2">
                    <a:lumMod val="50000"/>
                  </a:schemeClr>
                </a:solidFill>
              </a:rPr>
              <a:t>FILMING / PRODUCTION</a:t>
            </a:r>
          </a:p>
          <a:p>
            <a:pPr>
              <a:spcAft>
                <a:spcPts val="600"/>
              </a:spcAft>
            </a:pPr>
            <a:r>
              <a:rPr lang="en-GB" sz="1100">
                <a:solidFill>
                  <a:schemeClr val="tx2">
                    <a:lumMod val="50000"/>
                  </a:schemeClr>
                </a:solidFill>
              </a:rPr>
              <a:t>Proposed filming across Bristol, South Gloucestershire and B&amp;NES, with a Bristol-area production office and unit base.​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A6F6AF-989E-62FA-1FA5-BAF11F58764D}"/>
              </a:ext>
            </a:extLst>
          </p:cNvPr>
          <p:cNvSpPr/>
          <p:nvPr/>
        </p:nvSpPr>
        <p:spPr>
          <a:xfrm>
            <a:off x="6576105" y="1286738"/>
            <a:ext cx="2556000" cy="1383419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100" b="1">
                <a:solidFill>
                  <a:schemeClr val="tx2">
                    <a:lumMod val="50000"/>
                  </a:schemeClr>
                </a:solidFill>
              </a:rPr>
              <a:t>STUDIO AND FACILITIES</a:t>
            </a:r>
          </a:p>
          <a:p>
            <a:pPr>
              <a:spcAft>
                <a:spcPts val="600"/>
              </a:spcAft>
            </a:pPr>
            <a:r>
              <a:rPr lang="en-GB" sz="1100">
                <a:solidFill>
                  <a:schemeClr val="tx2">
                    <a:lumMod val="50000"/>
                  </a:schemeClr>
                </a:solidFill>
              </a:rPr>
              <a:t>Regional unit base, build space, equipment hire and marine support to be procured competitively from West </a:t>
            </a:r>
            <a:br>
              <a:rPr lang="en-GB" sz="11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100">
                <a:solidFill>
                  <a:schemeClr val="tx2">
                    <a:lumMod val="50000"/>
                  </a:schemeClr>
                </a:solidFill>
              </a:rPr>
              <a:t>of England suppliers.​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FB4BD5-E907-F313-69A9-0CCD4E592797}"/>
              </a:ext>
            </a:extLst>
          </p:cNvPr>
          <p:cNvSpPr/>
          <p:nvPr/>
        </p:nvSpPr>
        <p:spPr>
          <a:xfrm>
            <a:off x="9281970" y="1286738"/>
            <a:ext cx="2520000" cy="1383419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100" b="1">
                <a:solidFill>
                  <a:schemeClr val="tx2">
                    <a:lumMod val="50000"/>
                  </a:schemeClr>
                </a:solidFill>
              </a:rPr>
              <a:t>POST AND SERVICES</a:t>
            </a:r>
          </a:p>
          <a:p>
            <a:pPr>
              <a:spcAft>
                <a:spcPts val="600"/>
              </a:spcAft>
            </a:pPr>
            <a:r>
              <a:rPr lang="en-GB" sz="1100">
                <a:solidFill>
                  <a:schemeClr val="tx2">
                    <a:lumMod val="50000"/>
                  </a:schemeClr>
                </a:solidFill>
              </a:rPr>
              <a:t>Picture edit based in Bristol </a:t>
            </a:r>
            <a:br>
              <a:rPr lang="en-GB" sz="11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100">
                <a:solidFill>
                  <a:schemeClr val="tx2">
                    <a:lumMod val="50000"/>
                  </a:schemeClr>
                </a:solidFill>
              </a:rPr>
              <a:t>for 10 weeks, with regional sound, grade and deliverables suppliers commissioned </a:t>
            </a:r>
            <a:br>
              <a:rPr lang="en-GB" sz="11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100">
                <a:solidFill>
                  <a:schemeClr val="tx2">
                    <a:lumMod val="50000"/>
                  </a:schemeClr>
                </a:solidFill>
              </a:rPr>
              <a:t>where suitable.​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9C4317-A0B9-9A7A-C48E-B313F15BE24C}"/>
              </a:ext>
            </a:extLst>
          </p:cNvPr>
          <p:cNvSpPr/>
          <p:nvPr/>
        </p:nvSpPr>
        <p:spPr>
          <a:xfrm>
            <a:off x="432000" y="1262728"/>
            <a:ext cx="2093486" cy="7370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  <a:cs typeface="Poppins Medium" panose="00000600000000000000" pitchFamily="2" charset="0"/>
              </a:rPr>
              <a:t>BRISTOL</a:t>
            </a:r>
          </a:p>
          <a:p>
            <a:pPr algn="ctr"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cs typeface="Poppins Medium" panose="00000600000000000000" pitchFamily="2" charset="0"/>
              </a:rPr>
              <a:t>Production base</a:t>
            </a:r>
            <a:endParaRPr lang="en-GB" sz="1400">
              <a:solidFill>
                <a:schemeClr val="tx2">
                  <a:lumMod val="50000"/>
                </a:schemeClr>
              </a:solidFill>
              <a:cs typeface="Poppins Medium" panose="0000060000000000000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C1B62B-4B72-8EDA-1A05-0D22775B92FE}"/>
              </a:ext>
            </a:extLst>
          </p:cNvPr>
          <p:cNvSpPr/>
          <p:nvPr/>
        </p:nvSpPr>
        <p:spPr>
          <a:xfrm>
            <a:off x="1657247" y="2307195"/>
            <a:ext cx="2093486" cy="7370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  <a:cs typeface="Poppins Medium" panose="00000600000000000000" pitchFamily="2" charset="0"/>
              </a:rPr>
              <a:t>S GLOS</a:t>
            </a:r>
          </a:p>
          <a:p>
            <a:pPr algn="ctr"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cs typeface="Poppins Medium" panose="00000600000000000000" pitchFamily="2" charset="0"/>
              </a:rPr>
              <a:t>Locations / suppliers</a:t>
            </a:r>
            <a:endParaRPr lang="en-GB" sz="1400">
              <a:solidFill>
                <a:schemeClr val="tx2">
                  <a:lumMod val="50000"/>
                </a:schemeClr>
              </a:solidFill>
              <a:cs typeface="Poppins Medium" panose="000006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E415096-8357-A2B3-2822-30FE405922E6}"/>
              </a:ext>
            </a:extLst>
          </p:cNvPr>
          <p:cNvSpPr/>
          <p:nvPr/>
        </p:nvSpPr>
        <p:spPr>
          <a:xfrm>
            <a:off x="432000" y="3351661"/>
            <a:ext cx="2093486" cy="7370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  <a:cs typeface="Poppins Medium" panose="00000600000000000000" pitchFamily="2" charset="0"/>
              </a:rPr>
              <a:t>B&amp;NES</a:t>
            </a:r>
          </a:p>
          <a:p>
            <a:pPr algn="ctr"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cs typeface="Poppins Medium" panose="00000600000000000000" pitchFamily="2" charset="0"/>
              </a:rPr>
              <a:t>Locations / crew</a:t>
            </a:r>
            <a:endParaRPr lang="en-GB" sz="1400">
              <a:solidFill>
                <a:schemeClr val="tx2">
                  <a:lumMod val="50000"/>
                </a:schemeClr>
              </a:solidFill>
              <a:cs typeface="Poppins Medium" panose="00000600000000000000" pitchFamily="2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9297ED9-E418-D61B-4E73-65D793B67543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1478743" y="1999817"/>
            <a:ext cx="178504" cy="30737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53CAA0F-9A27-6461-540F-BAB4FAB4D375}"/>
              </a:ext>
            </a:extLst>
          </p:cNvPr>
          <p:cNvCxnSpPr>
            <a:cxnSpLocks/>
            <a:endCxn id="23" idx="0"/>
          </p:cNvCxnSpPr>
          <p:nvPr/>
        </p:nvCxnSpPr>
        <p:spPr>
          <a:xfrm flipH="1">
            <a:off x="1478743" y="3044284"/>
            <a:ext cx="178504" cy="30737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94430D77-2093-B5A7-0B05-2E9E2BC0FE82}"/>
              </a:ext>
            </a:extLst>
          </p:cNvPr>
          <p:cNvSpPr/>
          <p:nvPr/>
        </p:nvSpPr>
        <p:spPr>
          <a:xfrm>
            <a:off x="3870240" y="2743040"/>
            <a:ext cx="2520000" cy="1383419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100" b="1">
                <a:solidFill>
                  <a:schemeClr val="tx2">
                    <a:lumMod val="50000"/>
                  </a:schemeClr>
                </a:solidFill>
              </a:rPr>
              <a:t>LOCAL CREW</a:t>
            </a:r>
          </a:p>
          <a:p>
            <a:pPr>
              <a:spcAft>
                <a:spcPts val="600"/>
              </a:spcAft>
            </a:pPr>
            <a:r>
              <a:rPr lang="en-GB" sz="1100">
                <a:solidFill>
                  <a:schemeClr val="tx2">
                    <a:lumMod val="50000"/>
                  </a:schemeClr>
                </a:solidFill>
              </a:rPr>
              <a:t>Target: at least 65% of freelance crew days filled by West of England residents, prioritising production, art, locations and technical departments.​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B585D59-B62E-D7A2-2318-B0D536DACA75}"/>
              </a:ext>
            </a:extLst>
          </p:cNvPr>
          <p:cNvSpPr/>
          <p:nvPr/>
        </p:nvSpPr>
        <p:spPr>
          <a:xfrm>
            <a:off x="6576105" y="2743040"/>
            <a:ext cx="2520000" cy="1383419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100" b="1">
                <a:solidFill>
                  <a:schemeClr val="tx2">
                    <a:lumMod val="50000"/>
                  </a:schemeClr>
                </a:solidFill>
              </a:rPr>
              <a:t>SUPPLIERS AND PARTNERS</a:t>
            </a:r>
          </a:p>
          <a:p>
            <a:pPr>
              <a:spcAft>
                <a:spcPts val="600"/>
              </a:spcAft>
            </a:pPr>
            <a:r>
              <a:rPr lang="en-GB" sz="1100">
                <a:solidFill>
                  <a:schemeClr val="tx2">
                    <a:lumMod val="50000"/>
                  </a:schemeClr>
                </a:solidFill>
              </a:rPr>
              <a:t>Expected local spend across catering, transport, accommodation, construction, equipment hire, marine services and post-production.​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40F5675-F1F3-BFA4-9B62-AD483BE31AA8}"/>
              </a:ext>
            </a:extLst>
          </p:cNvPr>
          <p:cNvSpPr/>
          <p:nvPr/>
        </p:nvSpPr>
        <p:spPr>
          <a:xfrm>
            <a:off x="9281970" y="2743040"/>
            <a:ext cx="2556000" cy="1552696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100" b="1">
                <a:solidFill>
                  <a:schemeClr val="tx2">
                    <a:lumMod val="50000"/>
                  </a:schemeClr>
                </a:solidFill>
              </a:rPr>
              <a:t>OUTSIDE THE REGION</a:t>
            </a:r>
          </a:p>
          <a:p>
            <a:pPr>
              <a:spcAft>
                <a:spcPts val="600"/>
              </a:spcAft>
            </a:pPr>
            <a:r>
              <a:rPr lang="en-GB" sz="1100">
                <a:solidFill>
                  <a:schemeClr val="tx2">
                    <a:lumMod val="50000"/>
                  </a:schemeClr>
                </a:solidFill>
              </a:rPr>
              <a:t>A three-day coastal unit </a:t>
            </a:r>
            <a:br>
              <a:rPr lang="en-GB" sz="11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100">
                <a:solidFill>
                  <a:schemeClr val="tx2">
                    <a:lumMod val="50000"/>
                  </a:schemeClr>
                </a:solidFill>
              </a:rPr>
              <a:t>is planned outside the region for open-sea sequences. All other principal photography and the majority of post will remain regional.​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2177750-FB4F-E7EA-3C4D-EA04A21C6995}"/>
              </a:ext>
            </a:extLst>
          </p:cNvPr>
          <p:cNvSpPr/>
          <p:nvPr/>
        </p:nvSpPr>
        <p:spPr>
          <a:xfrm>
            <a:off x="432001" y="4380119"/>
            <a:ext cx="11369970" cy="875588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100" b="1" dirty="0">
                <a:solidFill>
                  <a:schemeClr val="tx2">
                    <a:lumMod val="50000"/>
                  </a:schemeClr>
                </a:solidFill>
              </a:rPr>
              <a:t>WHY PUBLIC FUNDING IS NEEDED</a:t>
            </a:r>
          </a:p>
          <a:p>
            <a:pPr>
              <a:spcAft>
                <a:spcPts val="600"/>
              </a:spcAft>
            </a:pPr>
            <a:r>
              <a:rPr lang="en-GB" sz="1100" dirty="0">
                <a:solidFill>
                  <a:schemeClr val="tx2">
                    <a:lumMod val="50000"/>
                  </a:schemeClr>
                </a:solidFill>
              </a:rPr>
              <a:t>The project has market interest, but current finance does not cover the additional cost of basing the full production in the West of England. </a:t>
            </a:r>
            <a:br>
              <a:rPr lang="en-GB" sz="11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100" dirty="0">
                <a:solidFill>
                  <a:schemeClr val="tx2">
                    <a:lumMod val="50000"/>
                  </a:schemeClr>
                </a:solidFill>
              </a:rPr>
              <a:t>The fund closes part of that gap and makes the regional production plan viable without reducing screen value.​​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3ABEFAB-EE02-7739-8372-982E098D3653}"/>
              </a:ext>
            </a:extLst>
          </p:cNvPr>
          <p:cNvSpPr/>
          <p:nvPr/>
        </p:nvSpPr>
        <p:spPr>
          <a:xfrm>
            <a:off x="432001" y="5334339"/>
            <a:ext cx="11369970" cy="1044865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100" b="1" dirty="0">
                <a:solidFill>
                  <a:schemeClr val="tx2">
                    <a:lumMod val="50000"/>
                  </a:schemeClr>
                </a:solidFill>
              </a:rPr>
              <a:t>WHAT THE INVESTMENT UNLOCKS</a:t>
            </a:r>
          </a:p>
          <a:p>
            <a:pPr>
              <a:spcAft>
                <a:spcPts val="600"/>
              </a:spcAft>
            </a:pPr>
            <a:r>
              <a:rPr lang="en-GB" sz="1100" dirty="0">
                <a:solidFill>
                  <a:schemeClr val="tx2">
                    <a:lumMod val="50000"/>
                  </a:schemeClr>
                </a:solidFill>
              </a:rPr>
              <a:t>With fund support, the project will retain 22 shoot days in the region, commission an estimated £1.2m of regional expenditure, create eight paid trainee / placement opportunities and keep picture post-production in Bristol. Without support, the production plan would move more activity and post outside </a:t>
            </a:r>
            <a:br>
              <a:rPr lang="en-GB" sz="11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100" dirty="0">
                <a:solidFill>
                  <a:schemeClr val="tx2">
                    <a:lumMod val="50000"/>
                  </a:schemeClr>
                </a:solidFill>
              </a:rPr>
              <a:t>the region and reduce its skills offer.​</a:t>
            </a:r>
          </a:p>
        </p:txBody>
      </p:sp>
    </p:spTree>
    <p:extLst>
      <p:ext uri="{BB962C8B-B14F-4D97-AF65-F5344CB8AC3E}">
        <p14:creationId xmlns:p14="http://schemas.microsoft.com/office/powerpoint/2010/main" val="706228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CBC6B-9D08-2513-6682-9C1FB6981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60000"/>
            <a:ext cx="6192000" cy="396000"/>
          </a:xfrm>
        </p:spPr>
        <p:txBody>
          <a:bodyPr/>
          <a:lstStyle/>
          <a:p>
            <a:r>
              <a:rPr lang="en-US"/>
              <a:t>Talent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267203-20D7-B197-0BF8-448CD52C8E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000" y="900000"/>
            <a:ext cx="9900000" cy="288000"/>
          </a:xfrm>
        </p:spPr>
        <p:txBody>
          <a:bodyPr/>
          <a:lstStyle/>
          <a:p>
            <a:r>
              <a:rPr lang="en-GB" sz="1300"/>
              <a:t>Example: distinguish ordinary crew requirements from additional paid access, training and progression opportunities.</a:t>
            </a: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7DF4551D-0702-48D6-00B9-1F4840D26BC4}"/>
              </a:ext>
            </a:extLst>
          </p:cNvPr>
          <p:cNvSpPr/>
          <p:nvPr/>
        </p:nvSpPr>
        <p:spPr>
          <a:xfrm>
            <a:off x="5658994" y="372565"/>
            <a:ext cx="6101006" cy="38343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0160">
            <a:noFill/>
            <a:prstDash val="solid"/>
          </a:ln>
        </p:spPr>
        <p:txBody>
          <a:bodyPr wrap="square" tIns="108000" bIns="72000" anchor="ctr">
            <a:spAutoFit/>
          </a:bodyPr>
          <a:lstStyle/>
          <a:p>
            <a:pPr algn="r"/>
            <a:r>
              <a:rPr lang="en-GB" sz="1000">
                <a:solidFill>
                  <a:schemeClr val="tx2">
                    <a:lumMod val="50000"/>
                  </a:schemeClr>
                </a:solidFill>
              </a:rPr>
              <a:t>Quantify the opportunity and explain how people will access it, be supported and progress.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252860-7921-A9DC-A078-F25FFECCB9AE}"/>
              </a:ext>
            </a:extLst>
          </p:cNvPr>
          <p:cNvSpPr/>
          <p:nvPr/>
        </p:nvSpPr>
        <p:spPr>
          <a:xfrm>
            <a:off x="432000" y="1397384"/>
            <a:ext cx="2628000" cy="7678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PAID REGIONAL ROLES</a:t>
            </a:r>
          </a:p>
          <a:p>
            <a:pPr>
              <a:spcAft>
                <a:spcPts val="600"/>
              </a:spcAft>
            </a:pPr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45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B724FE-1272-4BD2-9385-4270FD66E453}"/>
              </a:ext>
            </a:extLst>
          </p:cNvPr>
          <p:cNvSpPr/>
          <p:nvPr/>
        </p:nvSpPr>
        <p:spPr>
          <a:xfrm>
            <a:off x="3236000" y="1397384"/>
            <a:ext cx="2628000" cy="7678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TRAINEE / PLACEMENT ROLES</a:t>
            </a:r>
          </a:p>
          <a:p>
            <a:pPr>
              <a:spcAft>
                <a:spcPts val="600"/>
              </a:spcAft>
            </a:pPr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CB5E0A-5FE1-0187-C5B5-46B0BE71508B}"/>
              </a:ext>
            </a:extLst>
          </p:cNvPr>
          <p:cNvSpPr/>
          <p:nvPr/>
        </p:nvSpPr>
        <p:spPr>
          <a:xfrm>
            <a:off x="8844000" y="1396377"/>
            <a:ext cx="2916000" cy="7678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REGIONAL RECRUITMENT TARGET</a:t>
            </a:r>
          </a:p>
          <a:p>
            <a:pPr>
              <a:spcAft>
                <a:spcPts val="600"/>
              </a:spcAft>
            </a:pPr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65% of freelance crew days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69F348-21E5-8A8F-FCC0-52F82BFB285D}"/>
              </a:ext>
            </a:extLst>
          </p:cNvPr>
          <p:cNvSpPr/>
          <p:nvPr/>
        </p:nvSpPr>
        <p:spPr>
          <a:xfrm>
            <a:off x="6040000" y="1397384"/>
            <a:ext cx="2628000" cy="7678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PROGRESSION OPPORTUNITIES</a:t>
            </a:r>
          </a:p>
          <a:p>
            <a:pPr>
              <a:spcAft>
                <a:spcPts val="600"/>
              </a:spcAft>
            </a:pPr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E21C7-C352-62B7-58D2-CE3E6EAAE6EE}"/>
              </a:ext>
            </a:extLst>
          </p:cNvPr>
          <p:cNvSpPr/>
          <p:nvPr/>
        </p:nvSpPr>
        <p:spPr>
          <a:xfrm>
            <a:off x="432000" y="2299138"/>
            <a:ext cx="3672000" cy="1660418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PAID EMPLOYMENT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Regional recruitment will focus on production, locations, art department, costume, camera, sound, grip / electric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and post. Vacancies will be advertised through open regional channels rather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than filled only through existing networks.​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5D0990-36E7-8CFD-85E7-ABB6167883E7}"/>
              </a:ext>
            </a:extLst>
          </p:cNvPr>
          <p:cNvSpPr/>
          <p:nvPr/>
        </p:nvSpPr>
        <p:spPr>
          <a:xfrm>
            <a:off x="4260200" y="2299138"/>
            <a:ext cx="3672000" cy="1660418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ENTRY ROUTES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Eight paid opportunities: four department trainees, two structured placements and two return-to-screen placements. Each participant will have a named supervisor, agreed learning goals and paid induction / training time.​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463D39-877C-3381-8D2C-D16B16AC7642}"/>
              </a:ext>
            </a:extLst>
          </p:cNvPr>
          <p:cNvSpPr/>
          <p:nvPr/>
        </p:nvSpPr>
        <p:spPr>
          <a:xfrm>
            <a:off x="8088000" y="2299138"/>
            <a:ext cx="3672000" cy="1660418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PROGRESSION AND SPECIALIST SKILLS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Six crew members will receive formal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step-up opportunities, including added responsibility, mentoring and shadowing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in production, locations, art and camera. Progression will be recorded at the start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and reviewed at wrap.​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C91A40-9D0C-5C2B-BE0A-0AFF3FFEA7DC}"/>
              </a:ext>
            </a:extLst>
          </p:cNvPr>
          <p:cNvSpPr/>
          <p:nvPr/>
        </p:nvSpPr>
        <p:spPr>
          <a:xfrm>
            <a:off x="422028" y="4093444"/>
            <a:ext cx="5544000" cy="1291086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UNDERREPRESENTED TALENT AND ACCESS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Use accessible job descriptions, offer alternative application formats and ask about adjustments before interview. A ring-fenced access budget will support reasonable adjustments. Recruitment data will be reviewed to identify barriers during hiring.​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EA442CE-3C5F-EBDF-B580-5EE3B88C1ED0}"/>
              </a:ext>
            </a:extLst>
          </p:cNvPr>
          <p:cNvSpPr/>
          <p:nvPr/>
        </p:nvSpPr>
        <p:spPr>
          <a:xfrm>
            <a:off x="6216000" y="4093444"/>
            <a:ext cx="5544000" cy="1291086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REGIONAL SKILLS PARTNERS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Proposed partnership with a regional FE college and screen skills provider to advertise opportunities, identify trainees and support progression. In a live application, named partners and their confirmed / proposed status would be stated here.​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8C42907-BABD-0438-2E07-283125BD5778}"/>
              </a:ext>
            </a:extLst>
          </p:cNvPr>
          <p:cNvSpPr/>
          <p:nvPr/>
        </p:nvSpPr>
        <p:spPr>
          <a:xfrm>
            <a:off x="422028" y="5518417"/>
            <a:ext cx="11337972" cy="737089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THE ADDITIONAL OPPORTUNITY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​​Fund support enables 14 paid development opportunities alongside the core regional crew employment.​</a:t>
            </a:r>
          </a:p>
        </p:txBody>
      </p:sp>
    </p:spTree>
    <p:extLst>
      <p:ext uri="{BB962C8B-B14F-4D97-AF65-F5344CB8AC3E}">
        <p14:creationId xmlns:p14="http://schemas.microsoft.com/office/powerpoint/2010/main" val="1868485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AA45E-7F61-6EE6-3F6B-AF99FC680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AB5F3-2D0C-C84E-D776-D9D161931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60000"/>
            <a:ext cx="7939114" cy="396000"/>
          </a:xfrm>
        </p:spPr>
        <p:txBody>
          <a:bodyPr/>
          <a:lstStyle/>
          <a:p>
            <a:r>
              <a:rPr lang="en-US"/>
              <a:t>Short-term outcomes: 0-3 years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5E4D0-0CA7-1802-F532-05F0568148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000" y="900000"/>
            <a:ext cx="9900000" cy="288000"/>
          </a:xfrm>
        </p:spPr>
        <p:txBody>
          <a:bodyPr/>
          <a:lstStyle/>
          <a:p>
            <a:r>
              <a:rPr lang="en-GB" sz="1300"/>
              <a:t>Example: translate the production plan into measurable economic, employment, skills and profile outcomes.</a:t>
            </a:r>
          </a:p>
          <a:p>
            <a:r>
              <a:rPr lang="en-GB" sz="1300"/>
              <a:t>.</a:t>
            </a: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02718F4F-18B8-3AA9-FB5E-8656579CDCB6}"/>
              </a:ext>
            </a:extLst>
          </p:cNvPr>
          <p:cNvSpPr/>
          <p:nvPr/>
        </p:nvSpPr>
        <p:spPr>
          <a:xfrm>
            <a:off x="7369629" y="214387"/>
            <a:ext cx="4390371" cy="5416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0160">
            <a:noFill/>
            <a:prstDash val="solid"/>
          </a:ln>
        </p:spPr>
        <p:txBody>
          <a:bodyPr wrap="square" tIns="108000" bIns="72000" anchor="ctr">
            <a:spAutoFit/>
          </a:bodyPr>
          <a:lstStyle/>
          <a:p>
            <a:pPr algn="r"/>
            <a:r>
              <a:rPr lang="en-GB" sz="1000">
                <a:solidFill>
                  <a:schemeClr val="tx2">
                    <a:lumMod val="50000"/>
                  </a:schemeClr>
                </a:solidFill>
              </a:rPr>
              <a:t>Only claim outcomes you can reasonably evidence or track; distinguish direct delivery from longer-term ambition.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1D4785-E48B-13C7-2719-95302BD2FC91}"/>
              </a:ext>
            </a:extLst>
          </p:cNvPr>
          <p:cNvSpPr/>
          <p:nvPr/>
        </p:nvSpPr>
        <p:spPr>
          <a:xfrm>
            <a:off x="432000" y="1397384"/>
            <a:ext cx="3672000" cy="11172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numCol="2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b="1">
                <a:solidFill>
                  <a:schemeClr val="tx2">
                    <a:lumMod val="50000"/>
                  </a:schemeClr>
                </a:solidFill>
              </a:rPr>
              <a:t>£1.2m</a:t>
            </a:r>
          </a:p>
          <a:p>
            <a:pPr>
              <a:spcAft>
                <a:spcPts val="600"/>
              </a:spcAft>
            </a:pP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PAID EMPLOYMENT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Direct production spend attracted to / retained in the region</a:t>
            </a: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​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27C556-B080-CB5F-B622-140930B4D04A}"/>
              </a:ext>
            </a:extLst>
          </p:cNvPr>
          <p:cNvSpPr/>
          <p:nvPr/>
        </p:nvSpPr>
        <p:spPr>
          <a:xfrm>
            <a:off x="4260000" y="1397384"/>
            <a:ext cx="3672000" cy="11371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numCol="2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b="1">
                <a:solidFill>
                  <a:schemeClr val="tx2">
                    <a:lumMod val="50000"/>
                  </a:schemeClr>
                </a:solidFill>
              </a:rPr>
              <a:t>45</a:t>
            </a: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PAID REGIONAL ROLES​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Crew and freelance contracts created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or supported​</a:t>
            </a: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​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EB1CF4-BD07-3FB9-ACEA-C5C70686BD0A}"/>
              </a:ext>
            </a:extLst>
          </p:cNvPr>
          <p:cNvSpPr/>
          <p:nvPr/>
        </p:nvSpPr>
        <p:spPr>
          <a:xfrm>
            <a:off x="8088000" y="1397384"/>
            <a:ext cx="3672000" cy="13218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numCol="2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b="1">
                <a:solidFill>
                  <a:schemeClr val="tx2">
                    <a:lumMod val="50000"/>
                  </a:schemeClr>
                </a:solidFill>
              </a:rPr>
              <a:t>40</a:t>
            </a:r>
          </a:p>
          <a:p>
            <a:pPr>
              <a:spcAft>
                <a:spcPts val="600"/>
              </a:spcAft>
            </a:pP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REGIONAL FREELANCERS​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Indicative number receiving paid production work​</a:t>
            </a: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​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0F17D7-AA28-FEA1-89C9-96AE9024CDBC}"/>
              </a:ext>
            </a:extLst>
          </p:cNvPr>
          <p:cNvSpPr/>
          <p:nvPr/>
        </p:nvSpPr>
        <p:spPr>
          <a:xfrm>
            <a:off x="432000" y="2880744"/>
            <a:ext cx="3672000" cy="11833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numCol="2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b="1">
                <a:solidFill>
                  <a:schemeClr val="tx2">
                    <a:lumMod val="50000"/>
                  </a:schemeClr>
                </a:solidFill>
              </a:rPr>
              <a:t>20+</a:t>
            </a:r>
          </a:p>
          <a:p>
            <a:pPr>
              <a:spcAft>
                <a:spcPts val="600"/>
              </a:spcAft>
            </a:pP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REGIONAL SUPPLIERS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Businesses expected to receive production spend​</a:t>
            </a: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​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EDECC0-6E7E-228C-636E-D45AFF0D147A}"/>
              </a:ext>
            </a:extLst>
          </p:cNvPr>
          <p:cNvSpPr/>
          <p:nvPr/>
        </p:nvSpPr>
        <p:spPr>
          <a:xfrm>
            <a:off x="4260000" y="2880744"/>
            <a:ext cx="3672000" cy="13218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numCol="2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b="1">
                <a:solidFill>
                  <a:schemeClr val="tx2">
                    <a:lumMod val="50000"/>
                  </a:schemeClr>
                </a:solidFill>
              </a:rPr>
              <a:t>14</a:t>
            </a: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SKILLS OPPORTUNITIES​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8 entry routes and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6 formal progression opportunities​</a:t>
            </a: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1C6A90-8B5B-62ED-D66A-338935B0F692}"/>
              </a:ext>
            </a:extLst>
          </p:cNvPr>
          <p:cNvSpPr/>
          <p:nvPr/>
        </p:nvSpPr>
        <p:spPr>
          <a:xfrm>
            <a:off x="8088000" y="2880744"/>
            <a:ext cx="3672000" cy="13218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numCol="2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b="1">
                <a:solidFill>
                  <a:schemeClr val="tx2">
                    <a:lumMod val="50000"/>
                  </a:schemeClr>
                </a:solidFill>
              </a:rPr>
              <a:t>22 days</a:t>
            </a:r>
          </a:p>
          <a:p>
            <a:pPr>
              <a:spcAft>
                <a:spcPts val="600"/>
              </a:spcAft>
            </a:pP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GB" sz="1200" b="1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REGIONAL SHOOTING​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Plus 10 weeks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of Bristol-based picture edit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FCBE31-B23B-94E9-FCBA-DBC807BEEE01}"/>
              </a:ext>
            </a:extLst>
          </p:cNvPr>
          <p:cNvSpPr/>
          <p:nvPr/>
        </p:nvSpPr>
        <p:spPr>
          <a:xfrm>
            <a:off x="432000" y="4410271"/>
            <a:ext cx="3672000" cy="1475752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0-12 MONTHS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Production spend lands with local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crew, freelancers and suppliers; 14 paid development opportunities are delivered; locations and facilities receive new screen activity.​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244E17-D8F2-657E-1540-E317CE708F99}"/>
              </a:ext>
            </a:extLst>
          </p:cNvPr>
          <p:cNvSpPr/>
          <p:nvPr/>
        </p:nvSpPr>
        <p:spPr>
          <a:xfrm>
            <a:off x="4260200" y="4410271"/>
            <a:ext cx="3672000" cy="1291086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12-24 MONTHS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Participants convert credits and step-up experience into follow-on work. Supplier relationships and the film’s release generate additional profile for the region.​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9D65C86-6C6A-8500-3FFF-0D543D1CEE16}"/>
              </a:ext>
            </a:extLst>
          </p:cNvPr>
          <p:cNvSpPr/>
          <p:nvPr/>
        </p:nvSpPr>
        <p:spPr>
          <a:xfrm>
            <a:off x="8088000" y="4410271"/>
            <a:ext cx="3672000" cy="1291086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24-36 MONTHS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The production company will track repeat regional hires, supplier reuse and follow-on commissioning / investment discussions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as evidence of longer-term legacy.​</a:t>
            </a:r>
          </a:p>
        </p:txBody>
      </p:sp>
    </p:spTree>
    <p:extLst>
      <p:ext uri="{BB962C8B-B14F-4D97-AF65-F5344CB8AC3E}">
        <p14:creationId xmlns:p14="http://schemas.microsoft.com/office/powerpoint/2010/main" val="319525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EAD1A-FB59-37DE-B91D-316AEEB6D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BD561-A20A-D16C-0213-2E8E4559F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60000"/>
            <a:ext cx="7939114" cy="396000"/>
          </a:xfrm>
        </p:spPr>
        <p:txBody>
          <a:bodyPr/>
          <a:lstStyle/>
          <a:p>
            <a:r>
              <a:rPr lang="en-US"/>
              <a:t>Impact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AED1C7-353B-FB92-77F8-2374DF95A1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000" y="900000"/>
            <a:ext cx="9900000" cy="288000"/>
          </a:xfrm>
        </p:spPr>
        <p:txBody>
          <a:bodyPr/>
          <a:lstStyle/>
          <a:p>
            <a:r>
              <a:rPr lang="en-GB" sz="1300"/>
              <a:t>Example: make practical, production-level commitments that can be implemented, monitored and evidenced.</a:t>
            </a: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63D25D0B-FEA3-2D05-1543-6537DF74BFBA}"/>
              </a:ext>
            </a:extLst>
          </p:cNvPr>
          <p:cNvSpPr/>
          <p:nvPr/>
        </p:nvSpPr>
        <p:spPr>
          <a:xfrm>
            <a:off x="3162299" y="299517"/>
            <a:ext cx="8597701" cy="3713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0160">
            <a:noFill/>
            <a:prstDash val="solid"/>
          </a:ln>
        </p:spPr>
        <p:txBody>
          <a:bodyPr wrap="square" tIns="108000" bIns="72000" anchor="ctr">
            <a:spAutoFit/>
          </a:bodyPr>
          <a:lstStyle/>
          <a:p>
            <a:pPr algn="r"/>
            <a:r>
              <a:rPr lang="en-GB" sz="1000">
                <a:solidFill>
                  <a:schemeClr val="tx2">
                    <a:lumMod val="50000"/>
                  </a:schemeClr>
                </a:solidFill>
              </a:rPr>
              <a:t>The strongest impact commitments name actions, responsibilities and evidence rather than relying on broad policy statements.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BFDD38-FC71-9156-D84A-0A617683C279}"/>
              </a:ext>
            </a:extLst>
          </p:cNvPr>
          <p:cNvSpPr/>
          <p:nvPr/>
        </p:nvSpPr>
        <p:spPr>
          <a:xfrm>
            <a:off x="432000" y="1397384"/>
            <a:ext cx="3672000" cy="1475752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EQUALITY, DIVERSITY AND INCLUSION​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Open recruitment for suitable roles; accessible job descriptions and alternative application formats; voluntary monitoring data reviewed during recruitment and at wrap.​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68063F-E1E1-ADC9-1505-11865B7C0FB7}"/>
              </a:ext>
            </a:extLst>
          </p:cNvPr>
          <p:cNvSpPr/>
          <p:nvPr/>
        </p:nvSpPr>
        <p:spPr>
          <a:xfrm>
            <a:off x="4260200" y="1397384"/>
            <a:ext cx="3672000" cy="1475752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ENVIRONMENTAL SUSTAINABILITY​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Carbon plan covering travel, power and materials; rail / shared travel prioritised where practical; digital call sheets and reusable catering systems; weekly tracking of high-impact activity.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4226B67-70DD-24F1-2D81-5178BB684AE5}"/>
              </a:ext>
            </a:extLst>
          </p:cNvPr>
          <p:cNvSpPr/>
          <p:nvPr/>
        </p:nvSpPr>
        <p:spPr>
          <a:xfrm>
            <a:off x="8088000" y="1397384"/>
            <a:ext cx="3672000" cy="1291086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FAIR WORK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Written terms before work begins; planned rest and meal breaks; agreed overtime process; named dignity-at-work contact and confidential route for raising concerns.​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7CDE8E-83B8-C7BD-4FE1-7E1728BB74BE}"/>
              </a:ext>
            </a:extLst>
          </p:cNvPr>
          <p:cNvSpPr/>
          <p:nvPr/>
        </p:nvSpPr>
        <p:spPr>
          <a:xfrm>
            <a:off x="428200" y="3103599"/>
            <a:ext cx="3672000" cy="1475752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REAL LIVING WAGE​​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All directly engaged staff, crew, trainees and placements paid at or above the applicable Real Living Wage. Supplier briefs will ask contractors to meet equivalent fair-pay expectations.​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68A984-E6EA-07EE-ACAD-117CFE2E7D71}"/>
              </a:ext>
            </a:extLst>
          </p:cNvPr>
          <p:cNvSpPr/>
          <p:nvPr/>
        </p:nvSpPr>
        <p:spPr>
          <a:xfrm>
            <a:off x="4256400" y="3103599"/>
            <a:ext cx="3672000" cy="1475752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ACCESSIBILITY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Access needs invited confidentially; locations and workspaces assessed for barriers; reasonable-adjustment budget held centrally; accessible production information available on request.​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B4ADC5-1254-10C0-C459-93BFDCAAD0E8}"/>
              </a:ext>
            </a:extLst>
          </p:cNvPr>
          <p:cNvSpPr/>
          <p:nvPr/>
        </p:nvSpPr>
        <p:spPr>
          <a:xfrm>
            <a:off x="8084200" y="3103599"/>
            <a:ext cx="3672000" cy="1475752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RESPONSIBLE PROCUREMENT​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Regional quotes sought for key spend categories; supplier location and environmental / social factors recorded alongside price and quality; reusable and lower-waste options preferred where viable.​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77EDE9-D818-AEC1-8D59-0519870EA829}"/>
              </a:ext>
            </a:extLst>
          </p:cNvPr>
          <p:cNvSpPr/>
          <p:nvPr/>
        </p:nvSpPr>
        <p:spPr>
          <a:xfrm>
            <a:off x="418228" y="4809814"/>
            <a:ext cx="11337972" cy="921754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HOW WE WILL EVIDENCE DELIVERY</a:t>
            </a:r>
          </a:p>
          <a:p>
            <a:pPr>
              <a:spcAft>
                <a:spcPts val="600"/>
              </a:spcAft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​Production Manager owns the action log; sustainability data and recruitment / access records reviewed weekly; outcomes summarised </a:t>
            </a:r>
            <a:br>
              <a:rPr lang="en-GB" sz="1200">
                <a:solidFill>
                  <a:schemeClr val="tx2">
                    <a:lumMod val="50000"/>
                  </a:schemeClr>
                </a:solidFill>
              </a:rPr>
            </a:br>
            <a:r>
              <a:rPr lang="en-GB" sz="1200">
                <a:solidFill>
                  <a:schemeClr val="tx2">
                    <a:lumMod val="50000"/>
                  </a:schemeClr>
                </a:solidFill>
              </a:rPr>
              <a:t>in an end-of-production report.​​</a:t>
            </a:r>
          </a:p>
        </p:txBody>
      </p:sp>
    </p:spTree>
    <p:extLst>
      <p:ext uri="{BB962C8B-B14F-4D97-AF65-F5344CB8AC3E}">
        <p14:creationId xmlns:p14="http://schemas.microsoft.com/office/powerpoint/2010/main" val="537089146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Custom 3">
      <a:dk1>
        <a:srgbClr val="58595B"/>
      </a:dk1>
      <a:lt1>
        <a:srgbClr val="FFFFFF"/>
      </a:lt1>
      <a:dk2>
        <a:srgbClr val="58595B"/>
      </a:dk2>
      <a:lt2>
        <a:srgbClr val="FFF200"/>
      </a:lt2>
      <a:accent1>
        <a:srgbClr val="590075"/>
      </a:accent1>
      <a:accent2>
        <a:srgbClr val="CE132D"/>
      </a:accent2>
      <a:accent3>
        <a:srgbClr val="0094C9"/>
      </a:accent3>
      <a:accent4>
        <a:srgbClr val="0D8341"/>
      </a:accent4>
      <a:accent5>
        <a:srgbClr val="F28C00"/>
      </a:accent5>
      <a:accent6>
        <a:srgbClr val="9C66AB"/>
      </a:accent6>
      <a:hlink>
        <a:srgbClr val="0563C1"/>
      </a:hlink>
      <a:folHlink>
        <a:srgbClr val="954F72"/>
      </a:folHlink>
    </a:clrScheme>
    <a:fontScheme name="Poppins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F2EABE5FD8564398F8F8E502500F53" ma:contentTypeVersion="18" ma:contentTypeDescription="Create a new document." ma:contentTypeScope="" ma:versionID="09b59d2296706fa8bd1f4e7518bd1770">
  <xsd:schema xmlns:xsd="http://www.w3.org/2001/XMLSchema" xmlns:xs="http://www.w3.org/2001/XMLSchema" xmlns:p="http://schemas.microsoft.com/office/2006/metadata/properties" xmlns:ns2="947aa232-7ba4-4337-b4a6-fbb042283b52" xmlns:ns3="6f9b00e2-759e-46d7-85e6-ccbe8c9ba4c2" targetNamespace="http://schemas.microsoft.com/office/2006/metadata/properties" ma:root="true" ma:fieldsID="62d1661da69e47a1d86dfc2dba19c725" ns2:_="" ns3:_="">
    <xsd:import namespace="947aa232-7ba4-4337-b4a6-fbb042283b52"/>
    <xsd:import namespace="6f9b00e2-759e-46d7-85e6-ccbe8c9ba4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7aa232-7ba4-4337-b4a6-fbb042283b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fc3c99c-be24-4810-9e61-24813d7dc9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9b00e2-759e-46d7-85e6-ccbe8c9ba4c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a87d215-7368-4099-b931-9fe077852d5d}" ma:internalName="TaxCatchAll" ma:showField="CatchAllData" ma:web="6f9b00e2-759e-46d7-85e6-ccbe8c9ba4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f9b00e2-759e-46d7-85e6-ccbe8c9ba4c2"/>
    <lcf76f155ced4ddcb4097134ff3c332f xmlns="947aa232-7ba4-4337-b4a6-fbb042283b5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B08B79-D06F-4D2A-A262-C1B028DA897E}">
  <ds:schemaRefs>
    <ds:schemaRef ds:uri="6f9b00e2-759e-46d7-85e6-ccbe8c9ba4c2"/>
    <ds:schemaRef ds:uri="947aa232-7ba4-4337-b4a6-fbb042283b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9F9A96B-DB27-4E1D-83D8-31F45E4C483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455221-375E-4C46-9989-0A80BF5DAE7A}">
  <ds:schemaRefs>
    <ds:schemaRef ds:uri="6f9b00e2-759e-46d7-85e6-ccbe8c9ba4c2"/>
    <ds:schemaRef ds:uri="947aa232-7ba4-4337-b4a6-fbb042283b5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1766</Words>
  <Application>Microsoft Office PowerPoint</Application>
  <PresentationFormat>Widescreen</PresentationFormat>
  <Paragraphs>195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Poppins</vt:lpstr>
      <vt:lpstr>Poppins Medium</vt:lpstr>
      <vt:lpstr>1_Custom Design</vt:lpstr>
      <vt:lpstr>Eligibility</vt:lpstr>
      <vt:lpstr>The production</vt:lpstr>
      <vt:lpstr>The numbers</vt:lpstr>
      <vt:lpstr>Regionality</vt:lpstr>
      <vt:lpstr>Talent</vt:lpstr>
      <vt:lpstr>Short-term outcomes: 0-3 years</vt:lpstr>
      <vt:lpstr>Impact</vt:lpstr>
    </vt:vector>
  </TitlesOfParts>
  <Company>Fictional exemplar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Regional Production Fund – Fictional EOI Exemplar</dc:title>
  <dc:subject>Expression of Interest fictional exemplar deck</dc:subject>
  <dc:creator>Fictional exemplar</dc:creator>
  <cp:lastModifiedBy>Marcia Daniels</cp:lastModifiedBy>
  <cp:revision>2</cp:revision>
  <dcterms:created xsi:type="dcterms:W3CDTF">2026-09-15T11:18:25Z</dcterms:created>
  <dcterms:modified xsi:type="dcterms:W3CDTF">2026-09-17T07:40:54Z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0x01010096F2EABE5FD8564398F8F8E502500F53</vt:lpwstr>
  </property>
</Properties>
</file>